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95" r:id="rId3"/>
    <p:sldId id="298" r:id="rId4"/>
    <p:sldId id="257" r:id="rId5"/>
    <p:sldId id="263" r:id="rId6"/>
    <p:sldId id="262" r:id="rId7"/>
    <p:sldId id="264" r:id="rId8"/>
    <p:sldId id="274" r:id="rId9"/>
    <p:sldId id="299" r:id="rId10"/>
    <p:sldId id="275" r:id="rId11"/>
    <p:sldId id="300" r:id="rId12"/>
    <p:sldId id="301" r:id="rId13"/>
    <p:sldId id="258" r:id="rId14"/>
    <p:sldId id="260" r:id="rId15"/>
    <p:sldId id="261" r:id="rId16"/>
    <p:sldId id="276" r:id="rId17"/>
    <p:sldId id="277" r:id="rId18"/>
    <p:sldId id="265" r:id="rId19"/>
    <p:sldId id="267" r:id="rId20"/>
    <p:sldId id="278" r:id="rId21"/>
    <p:sldId id="268" r:id="rId22"/>
    <p:sldId id="279" r:id="rId23"/>
    <p:sldId id="269" r:id="rId24"/>
    <p:sldId id="272" r:id="rId25"/>
    <p:sldId id="302" r:id="rId26"/>
    <p:sldId id="280" r:id="rId27"/>
    <p:sldId id="281" r:id="rId28"/>
    <p:sldId id="282" r:id="rId29"/>
    <p:sldId id="290" r:id="rId30"/>
    <p:sldId id="273" r:id="rId31"/>
    <p:sldId id="284" r:id="rId32"/>
    <p:sldId id="283" r:id="rId33"/>
    <p:sldId id="285" r:id="rId34"/>
    <p:sldId id="286" r:id="rId35"/>
    <p:sldId id="287" r:id="rId36"/>
    <p:sldId id="289" r:id="rId37"/>
    <p:sldId id="288" r:id="rId38"/>
    <p:sldId id="291" r:id="rId39"/>
    <p:sldId id="293" r:id="rId40"/>
    <p:sldId id="296" r:id="rId41"/>
    <p:sldId id="297" r:id="rId42"/>
    <p:sldId id="292" r:id="rId43"/>
    <p:sldId id="303" r:id="rId44"/>
    <p:sldId id="294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 showGuides="1">
      <p:cViewPr varScale="1">
        <p:scale>
          <a:sx n="117" d="100"/>
          <a:sy n="117" d="100"/>
        </p:scale>
        <p:origin x="80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jpg>
</file>

<file path=ppt/media/image2.gif>
</file>

<file path=ppt/media/image3.jpeg>
</file>

<file path=ppt/media/image4.jpe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A9706-CADA-4C49-91F7-7AFB73B38D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250DD4-58CB-3D46-B3E3-0D60675E3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2ECED-CB6F-3449-A139-0378893E0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5E4E2-FAB5-2247-8D92-6BF1DE192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4F5A2-CB37-8C4A-9D81-CAF2FD80D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082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6592B-C4FD-5743-941E-D32404B49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25FAED-CF71-474C-BA28-01D3E05A67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E7378-7512-714A-A15A-B1B46AF06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75CAB-46A6-8F48-B9CD-C05A3DD64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00603-5586-D240-9207-DC4E2D9EF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152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F0F3AE-FE40-EC42-BA8A-48B079077F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A15986-79EC-A941-AB32-0FD8438A5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338E6-85C2-5244-9682-3B94E99A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9D935-5CAA-A04B-81AA-08AA0DED5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63D0D-7294-5447-A61B-27619132D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187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D7816-C370-E640-A67E-B51B0A7F0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D999A-BA62-EA43-A1A2-14ABE751E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63100-7798-744B-8538-239CB117D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FC441-08AD-F24E-8392-82B59AE77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0BF2C-FF53-3E4C-AE11-4D25ABE49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83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FB102-22C3-DC49-8942-2233A383A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1ED4B-E078-7E42-A248-F09BDB9AF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62719-4309-0542-8560-BE3604E61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92B92-7AAE-2946-BECA-EE52ABE76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DA720-CEF0-224F-A75F-BDD5A0F67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422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65B61-5BC5-A14E-872B-09B7D1C25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A4C2C-8AB3-8B4C-8CC6-BB05E8E5D8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A3AC54-E25D-7A42-8791-D72A686C65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311226-1C92-334A-9981-B122FAB37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2A285F-584B-CA48-BBE3-43DD8ABE8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A30149-B2B7-B741-9E80-0061D4B99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9032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FEED8-F4AC-2040-9F9A-686EEBB8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9F939-6009-1345-9ECE-99A6A5CC1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1A16E-D100-C942-98B2-6FCE78EB1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460F70-CC34-BC49-BEC8-9AFC2BEE76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887158-5C35-F44E-9D9F-49FAD43F9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3BB7EE-479B-E642-A9E8-5E04234BC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9AB486-6E46-B54A-83E5-70D845637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CE2D39-29D9-8D49-8E5A-92145A4D8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048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78F50-3A29-ED48-AD93-191AC51B7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946FFC-59AA-304F-81DF-C741CF80D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2D991-A2CC-A740-9171-C335F8C0E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3237B-5C8A-754A-B894-DD1909929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853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8BF844-FB82-DC48-B806-7AD50CFF0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FE82F3-4A96-3540-A981-800DFD7E8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380C11-6B47-F447-B7BC-D12F94EBA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420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D9DED-5B0F-E84C-A9C2-EB62156BF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EA754-BCC7-594F-BE13-E014E3E6CF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D493E-5DCF-4D49-AA3C-E3370E4E0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EC152-526C-8F46-B4C2-7D4EB9E78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C1321-4281-C648-94C1-A228ECD14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156436-2D9A-D544-A29B-0718DB16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67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8B3F4-1500-1642-90BF-604B12324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A9508B-ED24-0D46-A74D-AD5F830D9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E40637-DE3E-3E4D-9E0A-01FC6B0A8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DFBCAB-FC1D-8B49-B3FB-C8891E5BC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DE008F-34CB-4847-81DF-874101FB3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EDD6F-04E7-6B47-BB16-8AED9313C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1494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81DCEC-A938-E84B-AE94-5BAAC4193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C3D1B-030B-3140-910B-BC2D26E6C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F0C8B-FF79-E942-8EFD-06E79BF7E2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6811B-FAC3-A74C-BA4A-0633AE621745}" type="datetimeFigureOut">
              <a:t>07/09/2019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5C10E-939A-4E47-B2DF-BC13382561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59142E-8CC8-2040-A1A4-8753646845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5FCCE-B4B9-CE42-9522-FF92B4CFF7D4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1835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5minutebi.com/2017/12/05/data-visualization-pie-charts-are-evil/" TargetMode="External"/><Relationship Id="rId4" Type="http://schemas.openxmlformats.org/officeDocument/2006/relationships/hyperlink" Target="https://www.linkedin.com/pulse/20141112072337-64875646-stop-using-pie-charts-they-are-evil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ranjeetjain3/seaborn-tips-dataset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shapiro.html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ttest_ind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cipy.org/doc/scipy/reference/generated/scipy.stats.ttest_ind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uora.com/Why-is-the-normal-distribution-important" TargetMode="Externa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dlbkaurTAUg" TargetMode="External"/><Relationship Id="rId3" Type="http://schemas.openxmlformats.org/officeDocument/2006/relationships/hyperlink" Target="https://fr.wikipedia.org/wiki/Esp%C3%A9rance_math%C3%A9matique" TargetMode="External"/><Relationship Id="rId7" Type="http://schemas.openxmlformats.org/officeDocument/2006/relationships/hyperlink" Target="https://fr.wikipedia.org/wiki/Fonction_de_r%C3%A9partition" TargetMode="External"/><Relationship Id="rId2" Type="http://schemas.openxmlformats.org/officeDocument/2006/relationships/hyperlink" Target="https://fr.wikipedia.org/wiki/Suite_(math%C3%A9matiques)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fr.wikipedia.org/wiki/Convergence_de_variables_al%C3%A9atoires#Convergence_en_loi" TargetMode="External"/><Relationship Id="rId5" Type="http://schemas.openxmlformats.org/officeDocument/2006/relationships/hyperlink" Target="https://fr.wikipedia.org/wiki/Loi_normale" TargetMode="External"/><Relationship Id="rId4" Type="http://schemas.openxmlformats.org/officeDocument/2006/relationships/hyperlink" Target="https://fr.wikipedia.org/wiki/%C3%89cart-type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Kolmogorov%E2%80%93Smirnov_test" TargetMode="External"/><Relationship Id="rId3" Type="http://schemas.openxmlformats.org/officeDocument/2006/relationships/hyperlink" Target="https://en.wikipedia.org/wiki/Jarque%E2%80%93Bera_test" TargetMode="External"/><Relationship Id="rId7" Type="http://schemas.openxmlformats.org/officeDocument/2006/relationships/hyperlink" Target="https://en.wikipedia.org/wiki/Cram%C3%A9r%E2%80%93von_Mises_criterion" TargetMode="External"/><Relationship Id="rId2" Type="http://schemas.openxmlformats.org/officeDocument/2006/relationships/hyperlink" Target="https://en.wikipedia.org/wiki/D%27Agostino%27s_K-squared_tes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nderson%E2%80%93Darling_test" TargetMode="External"/><Relationship Id="rId11" Type="http://schemas.openxmlformats.org/officeDocument/2006/relationships/hyperlink" Target="https://en.wikipedia.org/wiki/Pearson%27s_chi-squared_test" TargetMode="External"/><Relationship Id="rId5" Type="http://schemas.openxmlformats.org/officeDocument/2006/relationships/hyperlink" Target="https://en.wikipedia.org/wiki/Kurtosis" TargetMode="External"/><Relationship Id="rId10" Type="http://schemas.openxmlformats.org/officeDocument/2006/relationships/hyperlink" Target="https://en.wikipedia.org/wiki/Shapiro%E2%80%93Wilk_test" TargetMode="External"/><Relationship Id="rId4" Type="http://schemas.openxmlformats.org/officeDocument/2006/relationships/hyperlink" Target="https://en.wikipedia.org/wiki/Skewness" TargetMode="External"/><Relationship Id="rId9" Type="http://schemas.openxmlformats.org/officeDocument/2006/relationships/hyperlink" Target="https://en.wikipedia.org/wiki/Lilliefors_test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m.wikipedia.org/wiki/Probability_distribution" TargetMode="External"/><Relationship Id="rId2" Type="http://schemas.openxmlformats.org/officeDocument/2006/relationships/hyperlink" Target="https://en.m.wikipedia.org/wiki/Kolmogorov%E2%80%93Smirnov_test#Discrete_and_mixed_null_distribution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m.wikipedia.org/wiki/Kolmogorov%E2%80%93Smirnov_test" TargetMode="External"/><Relationship Id="rId5" Type="http://schemas.openxmlformats.org/officeDocument/2006/relationships/hyperlink" Target="https://en.m.wikipedia.org/wiki/Null_hypothesis" TargetMode="External"/><Relationship Id="rId4" Type="http://schemas.openxmlformats.org/officeDocument/2006/relationships/hyperlink" Target="https://en.m.wikipedia.org/wiki/Random_sample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udemy-engineering/three-reasons-we-bootstrap-our-experimentation-data-80d6876ae6f2" TargetMode="External"/><Relationship Id="rId2" Type="http://schemas.openxmlformats.org/officeDocument/2006/relationships/hyperlink" Target="https://projecteuclid.org/euclid.aos/1176344552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machinelearningmastery.com/calculate-bootstrap-confidence-intervals-machine-learning-results-python/" TargetMode="Externa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index.php" TargetMode="External"/><Relationship Id="rId2" Type="http://schemas.openxmlformats.org/officeDocument/2006/relationships/hyperlink" Target="https://opendata.paris.fr/explore/dataset/les-arbres/information/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d41586-019-00857-9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d41586-019-00857-9" TargetMode="Externa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10643-BE06-FF43-8F6E-F4198E0790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Exploration 1</a:t>
            </a:r>
            <a:br>
              <a:rPr lang="fr-FR"/>
            </a:br>
            <a:r>
              <a:rPr lang="fr-FR"/>
              <a:t>&amp;</a:t>
            </a:r>
            <a:br>
              <a:rPr lang="fr-FR"/>
            </a:br>
            <a:r>
              <a:rPr lang="fr-FR"/>
              <a:t>tests statistiques</a:t>
            </a:r>
          </a:p>
        </p:txBody>
      </p:sp>
    </p:spTree>
    <p:extLst>
      <p:ext uri="{BB962C8B-B14F-4D97-AF65-F5344CB8AC3E}">
        <p14:creationId xmlns:p14="http://schemas.microsoft.com/office/powerpoint/2010/main" val="655847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10192-E6B6-E343-BD79-233A33596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Stop using pie charts!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C8E031-533D-4A44-A22C-F0303B60D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56" y="1850571"/>
            <a:ext cx="5925344" cy="32504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EC35DE-C14B-D342-9923-6EE5CF7F4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385" y="1690687"/>
            <a:ext cx="5502729" cy="33383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0DC854-290E-D142-A69D-BE242E2879F0}"/>
              </a:ext>
            </a:extLst>
          </p:cNvPr>
          <p:cNvSpPr txBox="1"/>
          <p:nvPr/>
        </p:nvSpPr>
        <p:spPr>
          <a:xfrm>
            <a:off x="1894114" y="5910943"/>
            <a:ext cx="93607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linkClick r:id="rId4"/>
              </a:rPr>
              <a:t>https://www.linkedin.com/pulse/20141112072337-64875646-stop-using-pie-charts-they-are-evil/</a:t>
            </a:r>
            <a:endParaRPr lang="en-US"/>
          </a:p>
          <a:p>
            <a:r>
              <a:rPr lang="en-US">
                <a:hlinkClick r:id="rId5"/>
              </a:rPr>
              <a:t>https://5minutebi.com/2017/12/05/data-visualization-pie-charts-are-evil/</a:t>
            </a:r>
            <a:endParaRPr lang="en-US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6722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Barcharts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6446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82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356CB-623F-BA4D-9264-1C69F288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46689-D6AF-AA43-99AD-21C7AF228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df = pd.read_csv('auto-mpg.csv')</a:t>
            </a:r>
          </a:p>
          <a:p>
            <a:r>
              <a:rPr lang="fr-FR"/>
              <a:t>df.mpg.hist(bins = 100)</a:t>
            </a:r>
          </a:p>
          <a:p>
            <a:endParaRPr lang="fr-FR"/>
          </a:p>
          <a:p>
            <a:r>
              <a:rPr lang="fr-FR"/>
              <a:t>ou</a:t>
            </a:r>
          </a:p>
          <a:p>
            <a:r>
              <a:rPr lang="fr-FR"/>
              <a:t>import matplotlib.pyplot as plt</a:t>
            </a:r>
          </a:p>
          <a:p>
            <a:r>
              <a:rPr lang="fr-FR"/>
              <a:t>plt.hist(df.mpg)</a:t>
            </a:r>
          </a:p>
          <a:p>
            <a:pPr marL="0" indent="0">
              <a:buNone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2205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4E60-36EB-2D45-BFE6-1BFC07C3E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Boxplot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A8B6C-0CD3-BE4E-AE30-B6B170A92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plt.boxplot(df.mpg)</a:t>
            </a:r>
          </a:p>
          <a:p>
            <a:endParaRPr lang="fr-FR"/>
          </a:p>
          <a:p>
            <a:r>
              <a:rPr lang="fr-FR"/>
              <a:t>par origine</a:t>
            </a:r>
          </a:p>
          <a:p>
            <a:r>
              <a:rPr lang="fr-FR"/>
              <a:t>plt.boxplot ….</a:t>
            </a:r>
          </a:p>
          <a:p>
            <a:endParaRPr lang="fr-FR"/>
          </a:p>
          <a:p>
            <a:r>
              <a:rPr lang="fr-FR"/>
              <a:t>Avec seaborn</a:t>
            </a:r>
          </a:p>
          <a:p>
            <a:r>
              <a:rPr lang="fr-FR"/>
              <a:t>import seaborn as sns</a:t>
            </a:r>
          </a:p>
          <a:p>
            <a:r>
              <a:rPr lang="fr-FR"/>
              <a:t>sns….</a:t>
            </a:r>
          </a:p>
        </p:txBody>
      </p:sp>
    </p:spTree>
    <p:extLst>
      <p:ext uri="{BB962C8B-B14F-4D97-AF65-F5344CB8AC3E}">
        <p14:creationId xmlns:p14="http://schemas.microsoft.com/office/powerpoint/2010/main" val="1468056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5726B-1A54-F645-845E-96D9181FA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D66CF-5C6A-6C4B-9A1D-7589E6236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/>
              <a:t>dataset: </a:t>
            </a:r>
            <a:r>
              <a:rPr lang="fr-FR">
                <a:hlinkClick r:id="rId2"/>
              </a:rPr>
              <a:t>tips</a:t>
            </a:r>
            <a:r>
              <a:rPr lang="fr-FR"/>
              <a:t>: </a:t>
            </a:r>
            <a:r>
              <a:rPr lang="fr-FR">
                <a:hlinkClick r:id="rId2"/>
              </a:rPr>
              <a:t>https://www.kaggle.com/ranjeetjain3/seaborn-tips-dataset</a:t>
            </a:r>
            <a:r>
              <a:rPr lang="fr-FR"/>
              <a:t> </a:t>
            </a:r>
          </a:p>
          <a:p>
            <a:pPr lvl="1" fontAlgn="base"/>
            <a:r>
              <a:rPr lang="en-US"/>
              <a:t>total_bill: Total bill (cost of the meal), including tax, in US dollars</a:t>
            </a:r>
          </a:p>
          <a:p>
            <a:pPr lvl="1" fontAlgn="base"/>
            <a:r>
              <a:rPr lang="en-US"/>
              <a:t>tip: Tip (gratuity) in US dollars</a:t>
            </a:r>
          </a:p>
          <a:p>
            <a:pPr lvl="1" fontAlgn="base"/>
            <a:r>
              <a:rPr lang="en-US"/>
              <a:t>sex : Sex of person paying for the meal (0=male, 1=female)</a:t>
            </a:r>
          </a:p>
          <a:p>
            <a:pPr lvl="1" fontAlgn="base"/>
            <a:r>
              <a:rPr lang="en-US"/>
              <a:t>smoker: Smoker in party? (0=No, 1=Yes)</a:t>
            </a:r>
          </a:p>
          <a:p>
            <a:pPr lvl="1" fontAlgn="base"/>
            <a:r>
              <a:rPr lang="en-US"/>
              <a:t>day : 3=Thur, 4=Fri, 5=Sat, 6=Sun</a:t>
            </a:r>
          </a:p>
          <a:p>
            <a:pPr lvl="1" fontAlgn="base"/>
            <a:r>
              <a:rPr lang="en-US"/>
              <a:t>time : 0=Day, 1=Night</a:t>
            </a:r>
          </a:p>
          <a:p>
            <a:pPr lvl="1" fontAlgn="base"/>
            <a:r>
              <a:rPr lang="en-US"/>
              <a:t>size : Size of the party</a:t>
            </a:r>
          </a:p>
          <a:p>
            <a:endParaRPr lang="fr-FR"/>
          </a:p>
          <a:p>
            <a:r>
              <a:rPr lang="fr-FR"/>
              <a:t>histogram des tips, total bill, ratio</a:t>
            </a:r>
          </a:p>
          <a:p>
            <a:r>
              <a:rPr lang="fr-FR"/>
              <a:t>boxplots par jour / h/f / smoker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4251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66D6-B129-9E43-A97A-4F914BCEA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Tests statistiques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DC3FE-DA4B-6241-ADCE-63FC3EEFEB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ouch </a:t>
            </a:r>
          </a:p>
        </p:txBody>
      </p:sp>
    </p:spTree>
    <p:extLst>
      <p:ext uri="{BB962C8B-B14F-4D97-AF65-F5344CB8AC3E}">
        <p14:creationId xmlns:p14="http://schemas.microsoft.com/office/powerpoint/2010/main" val="1039199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2CF21-019B-124A-99DF-4BBDF1991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Ex: Moyenne de 2 populations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65B907-5CA6-064C-BAFF-4B3A588CB02F}"/>
              </a:ext>
            </a:extLst>
          </p:cNvPr>
          <p:cNvSpPr txBox="1"/>
          <p:nvPr/>
        </p:nvSpPr>
        <p:spPr>
          <a:xfrm>
            <a:off x="1240971" y="2253343"/>
            <a:ext cx="66636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School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taille moyenne des filles vs taille moyenne des garçons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peut-t-on conclure que les garçons sont plus grands que les filles 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la difference est elle statistiquement significative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0E4D9C-2127-A946-A732-2DE68E28EE1A}"/>
              </a:ext>
            </a:extLst>
          </p:cNvPr>
          <p:cNvSpPr txBox="1"/>
          <p:nvPr/>
        </p:nvSpPr>
        <p:spPr>
          <a:xfrm>
            <a:off x="2612571" y="4376057"/>
            <a:ext cx="41592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auto-mpg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plot la distribution de mpg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mpg est elle normallement distribuée 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3AA8B8-AD9C-D841-89C6-919747521BB9}"/>
              </a:ext>
            </a:extLst>
          </p:cNvPr>
          <p:cNvSpPr txBox="1"/>
          <p:nvPr/>
        </p:nvSpPr>
        <p:spPr>
          <a:xfrm>
            <a:off x="8915400" y="2699657"/>
            <a:ext cx="703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solidFill>
                  <a:srgbClr val="0070C0"/>
                </a:solidFill>
              </a:rPr>
              <a:t>T-test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7000871-49F7-354C-B922-0089FAE830ED}"/>
              </a:ext>
            </a:extLst>
          </p:cNvPr>
          <p:cNvSpPr txBox="1"/>
          <p:nvPr/>
        </p:nvSpPr>
        <p:spPr>
          <a:xfrm>
            <a:off x="8784771" y="4528457"/>
            <a:ext cx="2852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>
                <a:solidFill>
                  <a:srgbClr val="0070C0"/>
                </a:solidFill>
              </a:rPr>
              <a:t>Kolomogorov – Smirnof test </a:t>
            </a:r>
          </a:p>
          <a:p>
            <a:r>
              <a:rPr lang="fr-FR">
                <a:solidFill>
                  <a:srgbClr val="0070C0"/>
                </a:solidFill>
              </a:rPr>
              <a:t>Shapiro</a:t>
            </a:r>
          </a:p>
        </p:txBody>
      </p:sp>
    </p:spTree>
    <p:extLst>
      <p:ext uri="{BB962C8B-B14F-4D97-AF65-F5344CB8AC3E}">
        <p14:creationId xmlns:p14="http://schemas.microsoft.com/office/powerpoint/2010/main" val="3030910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7C4F9-6952-D648-AFA2-23827EFEF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difference des moyennes – t-test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19D0E-309D-5340-B361-D8DA7186F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2 populations avec des moyennes differentes</a:t>
            </a:r>
          </a:p>
          <a:p>
            <a:r>
              <a:rPr lang="fr-FR"/>
              <a:t>Question: la difference est elle statistiquement significative?</a:t>
            </a:r>
          </a:p>
          <a:p>
            <a:r>
              <a:rPr lang="fr-FR"/>
              <a:t>Besoin d'un test statitique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63783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0B97B-6030-3B45-977E-7A569BA63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test stats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BBA9E-BBB4-EB43-B436-52A534A10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85114" cy="4351338"/>
          </a:xfrm>
        </p:spPr>
        <p:txBody>
          <a:bodyPr/>
          <a:lstStyle/>
          <a:p>
            <a:r>
              <a:rPr lang="fr-FR"/>
              <a:t>des données et une observation O</a:t>
            </a:r>
          </a:p>
          <a:p>
            <a:r>
              <a:rPr lang="fr-FR"/>
              <a:t>On definit une hypothese: H0</a:t>
            </a:r>
          </a:p>
          <a:p>
            <a:r>
              <a:rPr lang="fr-FR"/>
              <a:t>On calcule la probabilité que </a:t>
            </a:r>
          </a:p>
          <a:p>
            <a:pPr lvl="1"/>
            <a:r>
              <a:rPr lang="fr-FR"/>
              <a:t>si H0 est vrai, on obtienne 0</a:t>
            </a:r>
          </a:p>
          <a:p>
            <a:r>
              <a:rPr lang="fr-FR"/>
              <a:t>cette probabilité est appelée valeur-p</a:t>
            </a:r>
          </a:p>
          <a:p>
            <a:r>
              <a:rPr lang="fr-FR"/>
              <a:t>is p-value &lt; 0.05 alors</a:t>
            </a:r>
          </a:p>
          <a:p>
            <a:pPr lvl="1"/>
            <a:r>
              <a:rPr lang="fr-FR">
                <a:sym typeface="Wingdings" pitchFamily="2" charset="2"/>
              </a:rPr>
              <a:t></a:t>
            </a:r>
            <a:r>
              <a:rPr lang="fr-FR"/>
              <a:t> p(O / H0 ) &lt; 0.05</a:t>
            </a:r>
          </a:p>
          <a:p>
            <a:pPr lvl="1"/>
            <a:r>
              <a:rPr lang="fr-FR"/>
              <a:t>donc on rejete H0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1677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2F18A-8143-DE4B-B97D-02053A94F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Programme de la journée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D40AF-F5E3-E24E-8FD0-1F0B98EEA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/>
              <a:t>exploration des données et data visualization</a:t>
            </a:r>
          </a:p>
          <a:p>
            <a:r>
              <a:rPr lang="en-US"/>
              <a:t>demo matplotlib, seaborn on auto-mpg </a:t>
            </a:r>
          </a:p>
          <a:p>
            <a:r>
              <a:rPr lang="en-US"/>
              <a:t>lab sur le dataset tips</a:t>
            </a:r>
          </a:p>
          <a:p>
            <a:r>
              <a:rPr lang="en-US"/>
              <a:t>normal distribution </a:t>
            </a:r>
          </a:p>
          <a:p>
            <a:r>
              <a:rPr lang="en-US"/>
              <a:t>theorème central limite</a:t>
            </a:r>
          </a:p>
          <a:p>
            <a:r>
              <a:rPr lang="fr-FR"/>
              <a:t>gaussianizer une variable</a:t>
            </a:r>
            <a:endParaRPr lang="en-US"/>
          </a:p>
          <a:p>
            <a:r>
              <a:rPr lang="en-US"/>
              <a:t>tests d'hypotheses: </a:t>
            </a:r>
          </a:p>
          <a:p>
            <a:pPr lvl="1"/>
            <a:r>
              <a:rPr lang="en-US"/>
              <a:t>statistique et p-value</a:t>
            </a:r>
          </a:p>
          <a:p>
            <a:pPr lvl="1"/>
            <a:r>
              <a:rPr lang="en-US"/>
              <a:t>T-test, Smirnoff Kolmogorov test, </a:t>
            </a:r>
            <a:r>
              <a:rPr lang="en-US" u="sng">
                <a:effectLst/>
                <a:hlinkClick r:id="rId2"/>
              </a:rPr>
              <a:t>shapiro</a:t>
            </a:r>
            <a:r>
              <a:rPr lang="en-US" u="sng">
                <a:effectLst/>
              </a:rPr>
              <a:t>-wilk</a:t>
            </a:r>
            <a:endParaRPr lang="en-US"/>
          </a:p>
          <a:p>
            <a:r>
              <a:rPr lang="en-US"/>
              <a:t>Comment interpréter correctement un test d’hypothèses ? </a:t>
            </a:r>
          </a:p>
          <a:p>
            <a:r>
              <a:rPr lang="en-US"/>
              <a:t>échantilloner &amp; bootstrapping </a:t>
            </a:r>
          </a:p>
          <a:p>
            <a:r>
              <a:rPr lang="en-US"/>
              <a:t>p-hacking demo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78065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4394-2EDE-0B4C-BE28-39E50C808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Application taille F/G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BD7F3F-3AF0-2A41-A86A-69AC78EF624E}"/>
              </a:ext>
            </a:extLst>
          </p:cNvPr>
          <p:cNvSpPr txBox="1"/>
          <p:nvPr/>
        </p:nvSpPr>
        <p:spPr>
          <a:xfrm>
            <a:off x="555171" y="2329543"/>
            <a:ext cx="114517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school dataset, moyenne hauteur fille / garcons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H0: les filles et les garçons ont la meme taille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T_f = …., T_g =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si p-value &lt; 0.05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on rejete H0 donc filles et garcons n'ont pas la meme taille en moyenne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si p-value &gt; 0.05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/>
              <a:t>on ne peut rejeter H0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b="1"/>
              <a:t>ce qui ne veut pas dire que les filles et garcons ont la meme taille, </a:t>
            </a:r>
            <a:br>
              <a:rPr lang="fr-FR" b="1"/>
            </a:br>
            <a:r>
              <a:rPr lang="fr-FR" b="1"/>
              <a:t>simplement qu'on ne peut pas conclure le contraire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361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Applications avec la librairie scipy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/>
              <a:t>load school dataset</a:t>
            </a:r>
          </a:p>
          <a:p>
            <a:r>
              <a:rPr lang="en-US">
                <a:hlinkClick r:id="rId2"/>
              </a:rPr>
              <a:t>https://docs.scipy.org/doc/scipy/reference/generated/scipy.stats.ttest_ind.html</a:t>
            </a:r>
            <a:endParaRPr lang="en-US"/>
          </a:p>
          <a:p>
            <a:r>
              <a:rPr lang="fr-FR"/>
              <a:t>import pandas as pd</a:t>
            </a:r>
          </a:p>
          <a:p>
            <a:r>
              <a:rPr lang="fr-FR"/>
              <a:t>df = pd.read_csv('school.csv')</a:t>
            </a:r>
          </a:p>
          <a:p>
            <a:r>
              <a:rPr lang="fr-FR"/>
              <a:t># girls and boys heights</a:t>
            </a:r>
          </a:p>
          <a:p>
            <a:r>
              <a:rPr lang="fr-FR"/>
              <a:t>G = df[df.sex == 'f'].height.values</a:t>
            </a:r>
          </a:p>
          <a:p>
            <a:r>
              <a:rPr lang="fr-FR"/>
              <a:t>B = df[df.sex == 'm'].height.values</a:t>
            </a:r>
          </a:p>
          <a:p>
            <a:r>
              <a:rPr lang="fr-FR"/>
              <a:t>from scipy import stats</a:t>
            </a:r>
          </a:p>
          <a:p>
            <a:r>
              <a:rPr lang="fr-FR"/>
              <a:t>stats.ttest_ind(G,B)</a:t>
            </a:r>
          </a:p>
          <a:p>
            <a:r>
              <a:rPr lang="en-US"/>
              <a:t>Ttest_indResult(statistic=-3.127, pvalue=0.002) </a:t>
            </a:r>
          </a:p>
          <a:p>
            <a:r>
              <a:rPr lang="en-US"/>
              <a:t>donc on rejete H0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6751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63886" cy="3932918"/>
          </a:xfrm>
        </p:spPr>
        <p:txBody>
          <a:bodyPr>
            <a:normAutofit/>
          </a:bodyPr>
          <a:lstStyle/>
          <a:p>
            <a:r>
              <a:rPr lang="fr-FR"/>
              <a:t>La différence de la moyenne du </a:t>
            </a:r>
            <a:r>
              <a:rPr lang="fr-FR" b="1"/>
              <a:t>poids</a:t>
            </a:r>
            <a:r>
              <a:rPr lang="fr-FR"/>
              <a:t> (weight) entre garçons et filles est elle statistiquement significative ?</a:t>
            </a:r>
          </a:p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CCF08C-ED3F-CE40-9BF0-8CE08131CC69}"/>
              </a:ext>
            </a:extLst>
          </p:cNvPr>
          <p:cNvSpPr/>
          <p:nvPr/>
        </p:nvSpPr>
        <p:spPr>
          <a:xfrm>
            <a:off x="6096000" y="1690688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/>
              <a:t>load school dataset</a:t>
            </a:r>
          </a:p>
          <a:p>
            <a:r>
              <a:rPr lang="en-US">
                <a:hlinkClick r:id="rId2"/>
              </a:rPr>
              <a:t>https://docs.scipy.org/doc/scipy/reference/generated/scipy.stats.ttest_ind.html</a:t>
            </a:r>
            <a:endParaRPr lang="en-US"/>
          </a:p>
          <a:p>
            <a:r>
              <a:rPr lang="fr-FR"/>
              <a:t>import pandas as pd</a:t>
            </a:r>
          </a:p>
          <a:p>
            <a:r>
              <a:rPr lang="fr-FR"/>
              <a:t>df = pd.read_csv('school.csv')</a:t>
            </a:r>
          </a:p>
          <a:p>
            <a:r>
              <a:rPr lang="fr-FR"/>
              <a:t># girls and boys weights</a:t>
            </a:r>
          </a:p>
          <a:p>
            <a:r>
              <a:rPr lang="fr-FR"/>
              <a:t>G = df[df.sex == 'f'].weight.values. # </a:t>
            </a:r>
            <a:r>
              <a:rPr lang="en-US"/>
              <a:t>46.92 kg</a:t>
            </a:r>
            <a:endParaRPr lang="fr-FR"/>
          </a:p>
          <a:p>
            <a:r>
              <a:rPr lang="fr-FR"/>
              <a:t>B = df[df.sex == 'm'].weight.values # </a:t>
            </a:r>
            <a:r>
              <a:rPr lang="en-US"/>
              <a:t>44.85 </a:t>
            </a:r>
            <a:r>
              <a:rPr lang="fr-FR"/>
              <a:t>	</a:t>
            </a:r>
          </a:p>
          <a:p>
            <a:r>
              <a:rPr lang="fr-FR"/>
              <a:t>from scipy import stats</a:t>
            </a:r>
          </a:p>
          <a:p>
            <a:r>
              <a:rPr lang="fr-FR"/>
              <a:t>stats.ttest_ind(G,B)</a:t>
            </a:r>
          </a:p>
          <a:p>
            <a:r>
              <a:rPr lang="en-US"/>
              <a:t>Ttest_indResult(statistic=-1.814, pvalue=0.0708) </a:t>
            </a:r>
          </a:p>
          <a:p>
            <a:r>
              <a:rPr lang="en-US"/>
              <a:t>donc on ne peut rejeter H0 </a:t>
            </a:r>
          </a:p>
          <a:p>
            <a:endParaRPr lang="en-US"/>
          </a:p>
          <a:p>
            <a:r>
              <a:rPr lang="en-US"/>
              <a:t>Conclusion: les données ne permettent pas de determiner si cette difference de poids en moyenne est statistiquement significative</a:t>
            </a:r>
          </a:p>
        </p:txBody>
      </p:sp>
    </p:spTree>
    <p:extLst>
      <p:ext uri="{BB962C8B-B14F-4D97-AF65-F5344CB8AC3E}">
        <p14:creationId xmlns:p14="http://schemas.microsoft.com/office/powerpoint/2010/main" val="5000082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E31B1-BAEC-FE44-B9F5-3795BB2D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Subtilité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022C7-1289-2E4D-A043-E6BD67472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You probably noticed that we did not conclude that boys are taller than girls because we did not define the null and alternative hypothesis as</a:t>
            </a:r>
            <a:br>
              <a:rPr lang="en-US"/>
            </a:br>
            <a:endParaRPr lang="en-US"/>
          </a:p>
          <a:p>
            <a:r>
              <a:rPr lang="en-US"/>
              <a:t>H0:Ĥ girls&gt;HboysH1:Ĥ girls≤Hboys</a:t>
            </a:r>
          </a:p>
          <a:p>
            <a:r>
              <a:rPr lang="en-US"/>
              <a:t>If we had done so, we would still use the t-test but we would have had to divide the resulting p-value by 2. In our case, p/2=0.001987/2=0.0009935 . Which is even lower than the common threshold of 0.05. Therefore we can also reject the null hypothesis and conclude that given our population boys are taller than girls.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170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52E79-5887-C44C-B209-BB5F10787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 - Les voitures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72F89B-F5CF-2941-A0C5-69217BE67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load dataset auto-mpg</a:t>
            </a:r>
          </a:p>
          <a:p>
            <a:r>
              <a:rPr lang="fr-FR"/>
              <a:t>la moyenne de la consommation (mpg) est elle la meme entre les voitures d'origine americaine et europeennes?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8566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717FB-5C7A-4249-9FFC-459B7050E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gaussienne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B0A01-6297-DD46-BA59-9D3EEAE99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0695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8D29-5D1B-2441-B0FD-3E803FBBA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gaussienne – normal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AB372B-E926-3C45-B35A-2E42714A60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670" y="0"/>
            <a:ext cx="633608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1E5BD5-6FBD-4549-9474-4D5D28784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1127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7609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974F1-1263-BB46-9CF5-EF84EB80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Pourquoi distribution normalle est importante en machine learning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130788-034E-A04D-B733-0A969F1BEA1C}"/>
              </a:ext>
            </a:extLst>
          </p:cNvPr>
          <p:cNvSpPr txBox="1"/>
          <p:nvPr/>
        </p:nvSpPr>
        <p:spPr>
          <a:xfrm>
            <a:off x="1273629" y="2340429"/>
            <a:ext cx="823687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Theoreme central limite</a:t>
            </a:r>
          </a:p>
          <a:p>
            <a:r>
              <a:rPr lang="en-US"/>
              <a:t>Product of two Gaussian is a Gaussian</a:t>
            </a:r>
          </a:p>
          <a:p>
            <a:r>
              <a:rPr lang="en-US"/>
              <a:t>Sum of two independent Gaussian random variables is a Gaussian</a:t>
            </a:r>
          </a:p>
          <a:p>
            <a:r>
              <a:rPr lang="en-US"/>
              <a:t>Convolution of Gaussian with another Gaussian is a Gaussian</a:t>
            </a:r>
          </a:p>
          <a:p>
            <a:r>
              <a:rPr lang="en-US"/>
              <a:t>Fourier transform of Gaussian is a Gaussian</a:t>
            </a:r>
          </a:p>
          <a:p>
            <a:r>
              <a:rPr lang="en-US"/>
              <a:t>Its mean, median and mode are all same</a:t>
            </a:r>
          </a:p>
          <a:p>
            <a:r>
              <a:rPr lang="en-US"/>
              <a:t>The entire distribution can be specified using just two parameters- mean and variance</a:t>
            </a:r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4E270D-B810-8741-8D2B-D84F031C3F97}"/>
              </a:ext>
            </a:extLst>
          </p:cNvPr>
          <p:cNvSpPr txBox="1"/>
          <p:nvPr/>
        </p:nvSpPr>
        <p:spPr>
          <a:xfrm>
            <a:off x="6683828" y="6123543"/>
            <a:ext cx="2953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exception: tree based, knn, 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3B0DA8-AEA2-AC45-8146-CA444FB09534}"/>
              </a:ext>
            </a:extLst>
          </p:cNvPr>
          <p:cNvSpPr/>
          <p:nvPr/>
        </p:nvSpPr>
        <p:spPr>
          <a:xfrm>
            <a:off x="1132114" y="5707521"/>
            <a:ext cx="8915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https://www.quora.com/Why-is-the-normal-distribution-important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86634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8F0A-A33F-5948-A609-4934035FE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Theoreme central limite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7BEA76-C7A7-B948-93F7-C63E30D6A4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850" y="1556071"/>
            <a:ext cx="14165657" cy="420305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253920" tIns="31740" rIns="0" bIns="1587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Soit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… une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2" tooltip="Suite (mathématiques)"/>
              </a:rPr>
              <a:t>suite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de variables aléatoires réelles définies sur le même espace de probabilité, indépendantes et identiquement distribuées suivant la même loi D. 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Supposons que l'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3" tooltip="Espérance mathématique"/>
              </a:rPr>
              <a:t>espérance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μ et l'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hlinkClick r:id="rId4" tooltip="Écart-type"/>
              </a:rPr>
              <a:t>écart-type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σ de D existent et soient finis avec σ ≠ 0.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Considérons la somme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= 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+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+ … +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Alors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l'espérance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 μ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son écart-type vaut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plus, quand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assez grand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la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 tooltip="Loi normale"/>
              </a:rPr>
              <a:t>loi normale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est une bonne approximation de la loi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Afin de formuler mathématiquement cette approximation, nous allons poser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et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 sorte que l'espérance et l'écart-type de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valent respectivement 0 et 1 : la variable est ainsi dite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centrée et réduite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Le théorème central limite énonce alors que la suite de variables aléatoires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…,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1" u="none" strike="noStrike" cap="none" normalizeH="0" baseline="-3000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… converge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6" tooltip="Convergence de variables aléatoires"/>
              </a:rPr>
              <a:t>en loi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vers une variable aléatoire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définie sur le même espace probabilisé, et de loi normale centrée réduite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lorsque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tend vers l'infini.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Cela signifie que si Φ est la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B0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7" tooltip="Fonction de répartition"/>
              </a:rPr>
              <a:t>fonction de répartition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de 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alors pour tout réel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: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endParaRPr kumimoji="0" lang="en-US" altLang="en-US" sz="1000" b="0" i="0" u="none" strike="noStrike" cap="none" normalizeH="0" baseline="0">
              <a:ln>
                <a:noFill/>
              </a:ln>
              <a:solidFill>
                <a:srgbClr val="222222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ou, de façon équivalente :</a:t>
            </a:r>
            <a:endParaRPr kumimoji="0" lang="en-US" altLang="en-US" sz="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   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22222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AutoShape 3" descr="{\displaystyle \sigma {\sqrt {n}}}">
            <a:extLst>
              <a:ext uri="{FF2B5EF4-FFF2-40B4-BE49-F238E27FC236}">
                <a16:creationId xmlns:a16="http://schemas.microsoft.com/office/drawing/2014/main" id="{96F135F6-6E30-E346-A055-0A7FF1A308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54138" y="-12112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AutoShape 4" descr="{\displaystyle {\mathcal {N}}(n\mu ,n\sigma ^{2})}">
            <a:extLst>
              <a:ext uri="{FF2B5EF4-FFF2-40B4-BE49-F238E27FC236}">
                <a16:creationId xmlns:a16="http://schemas.microsoft.com/office/drawing/2014/main" id="{464ADBF3-4158-A544-A3D2-86B03D7EC6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944813" y="-9223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6" name="AutoShape 5" descr="{\displaystyle {\overline {X}}_{n}={\frac {S_{n}}{n}}={\frac {X_{1}+X_{2}+...+X_{n}}{n}}}">
            <a:extLst>
              <a:ext uri="{FF2B5EF4-FFF2-40B4-BE49-F238E27FC236}">
                <a16:creationId xmlns:a16="http://schemas.microsoft.com/office/drawing/2014/main" id="{F887F2D6-C55E-2148-AFE9-3612842CAD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-4794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AutoShape 6" descr="{\displaystyle Z_{n}={\frac {\mathrm {S} _{n}-n\mu }{\sigma {\sqrt {n}}}}={\frac {{\overline {X}}_{n}-\mu }{\sigma /{\sqrt {n}}}}}">
            <a:extLst>
              <a:ext uri="{FF2B5EF4-FFF2-40B4-BE49-F238E27FC236}">
                <a16:creationId xmlns:a16="http://schemas.microsoft.com/office/drawing/2014/main" id="{61F03862-20EA-FB49-8786-B267F7BCB8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-38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AutoShape 7" descr="{\mathcal  N}(0,1)">
            <a:extLst>
              <a:ext uri="{FF2B5EF4-FFF2-40B4-BE49-F238E27FC236}">
                <a16:creationId xmlns:a16="http://schemas.microsoft.com/office/drawing/2014/main" id="{5E944888-4FA8-E941-8145-C4502B83AE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71350" y="40481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" name="AutoShape 8" descr="{\mathcal  N}(0,1)">
            <a:extLst>
              <a:ext uri="{FF2B5EF4-FFF2-40B4-BE49-F238E27FC236}">
                <a16:creationId xmlns:a16="http://schemas.microsoft.com/office/drawing/2014/main" id="{34F0F1C9-2998-5B4C-B19A-FEA93174412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98813" y="6937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AutoShape 9" descr="{\displaystyle \lim _{n\to \infty }\mathbb {P} (Z_{n}\leq z)=\Phi (z)}">
            <a:extLst>
              <a:ext uri="{FF2B5EF4-FFF2-40B4-BE49-F238E27FC236}">
                <a16:creationId xmlns:a16="http://schemas.microsoft.com/office/drawing/2014/main" id="{08637126-82D6-014F-9081-87FB6652C9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9826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AutoShape 10" descr="{\displaystyle \lim _{n\to \infty }\mathbb {P} \left({\frac {{\overline {X}}_{n}-\mu }{\sigma /{\sqrt {n}}}}\leq z\right)=\Phi (z)}">
            <a:extLst>
              <a:ext uri="{FF2B5EF4-FFF2-40B4-BE49-F238E27FC236}">
                <a16:creationId xmlns:a16="http://schemas.microsoft.com/office/drawing/2014/main" id="{2743FBF2-E409-3949-B43C-B5442230CC4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6850" y="1425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F6EA48-2F3A-6F4A-96C7-64C9EBA800A4}"/>
              </a:ext>
            </a:extLst>
          </p:cNvPr>
          <p:cNvSpPr/>
          <p:nvPr/>
        </p:nvSpPr>
        <p:spPr>
          <a:xfrm>
            <a:off x="2018272" y="5704960"/>
            <a:ext cx="84160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Ex: Chaque variable suit une loin de poisson mais leur somme tend vers une loi normale</a:t>
            </a:r>
            <a:endParaRPr lang="en-US">
              <a:hlinkClick r:id="rId8"/>
            </a:endParaRPr>
          </a:p>
          <a:p>
            <a:r>
              <a:rPr lang="en-US">
                <a:hlinkClick r:id="rId8"/>
              </a:rPr>
              <a:t>https://www.youtube.com/watch?v=dlbkaurTAUg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20126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3D9033-A616-1148-AB68-3B0AFA876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661" y="1088571"/>
            <a:ext cx="8805767" cy="493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22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65B45E-7508-E543-89A7-29044FFC0065}"/>
              </a:ext>
            </a:extLst>
          </p:cNvPr>
          <p:cNvSpPr txBox="1"/>
          <p:nvPr/>
        </p:nvSpPr>
        <p:spPr>
          <a:xfrm>
            <a:off x="1317171" y="783771"/>
            <a:ext cx="1380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Let's do this!</a:t>
            </a:r>
          </a:p>
        </p:txBody>
      </p:sp>
    </p:spTree>
    <p:extLst>
      <p:ext uri="{BB962C8B-B14F-4D97-AF65-F5344CB8AC3E}">
        <p14:creationId xmlns:p14="http://schemas.microsoft.com/office/powerpoint/2010/main" val="36358925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AB97-55DB-EE46-9EF6-9D3597A76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Distribution normal - gaussienne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AB22E-707C-2F44-8544-9D2FBB878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>
                <a:hlinkClick r:id="rId2" tooltip="D'Agostino's K-squared test"/>
              </a:rPr>
              <a:t>D'Agostino's K-squared test</a:t>
            </a:r>
            <a:r>
              <a:rPr lang="en-US"/>
              <a:t>,</a:t>
            </a:r>
          </a:p>
          <a:p>
            <a:r>
              <a:rPr lang="en-US" b="1">
                <a:hlinkClick r:id="rId3" tooltip="Jarque–Bera test"/>
              </a:rPr>
              <a:t>Jarque–Bera test</a:t>
            </a:r>
            <a:r>
              <a:rPr lang="en-US"/>
              <a:t> : derived from </a:t>
            </a:r>
            <a:r>
              <a:rPr lang="en-US">
                <a:hlinkClick r:id="rId4" tooltip="Skewness"/>
              </a:rPr>
              <a:t>skewness</a:t>
            </a:r>
            <a:r>
              <a:rPr lang="en-US"/>
              <a:t> and </a:t>
            </a:r>
            <a:r>
              <a:rPr lang="en-US">
                <a:hlinkClick r:id="rId5" tooltip="Kurtosis"/>
              </a:rPr>
              <a:t>kurtosis</a:t>
            </a:r>
            <a:r>
              <a:rPr lang="en-US"/>
              <a:t> estimates</a:t>
            </a:r>
          </a:p>
          <a:p>
            <a:r>
              <a:rPr lang="en-US">
                <a:hlinkClick r:id="rId6" tooltip="Anderson–Darling test"/>
              </a:rPr>
              <a:t>Anderson–Darling test</a:t>
            </a:r>
            <a:r>
              <a:rPr lang="en-US"/>
              <a:t>,</a:t>
            </a:r>
          </a:p>
          <a:p>
            <a:r>
              <a:rPr lang="en-US">
                <a:hlinkClick r:id="rId7" tooltip="Cramér–von Mises criterion"/>
              </a:rPr>
              <a:t>Cramér–von Mises criterion</a:t>
            </a:r>
            <a:r>
              <a:rPr lang="en-US"/>
              <a:t>,</a:t>
            </a:r>
          </a:p>
          <a:p>
            <a:r>
              <a:rPr lang="en-US" b="1">
                <a:hlinkClick r:id="rId8" tooltip="Kolmogorov–Smirnov test"/>
              </a:rPr>
              <a:t>Kolmogorov–Smirnov test</a:t>
            </a:r>
            <a:r>
              <a:rPr lang="en-US" b="1"/>
              <a:t> </a:t>
            </a:r>
            <a:r>
              <a:rPr lang="en-US"/>
              <a:t>(this one only works if the mean and the variance of the normal are assumed known under the null hypothesis),</a:t>
            </a:r>
          </a:p>
          <a:p>
            <a:r>
              <a:rPr lang="en-US">
                <a:hlinkClick r:id="rId9" tooltip="Lilliefors test"/>
              </a:rPr>
              <a:t>Lilliefors test</a:t>
            </a:r>
            <a:r>
              <a:rPr lang="en-US"/>
              <a:t> (based on the Kolmogorov–Smirnov test, adjusted for when also estimating the mean and variance from the data),</a:t>
            </a:r>
          </a:p>
          <a:p>
            <a:r>
              <a:rPr lang="en-US" b="1">
                <a:hlinkClick r:id="rId10" tooltip="Shapiro–Wilk test"/>
              </a:rPr>
              <a:t>Shapiro–Wilk test</a:t>
            </a:r>
            <a:r>
              <a:rPr lang="en-US"/>
              <a:t>, </a:t>
            </a:r>
          </a:p>
          <a:p>
            <a:r>
              <a:rPr lang="en-US">
                <a:hlinkClick r:id="rId11" tooltip="Pearson's chi-squared test"/>
              </a:rPr>
              <a:t>Pearson's chi-squared test</a:t>
            </a:r>
            <a:r>
              <a:rPr lang="en-US"/>
              <a:t>.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16611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A4CF-CD31-0344-AE58-8F2A0BE2D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229" y="386897"/>
            <a:ext cx="10515600" cy="1325563"/>
          </a:xfrm>
        </p:spPr>
        <p:txBody>
          <a:bodyPr/>
          <a:lstStyle/>
          <a:p>
            <a:r>
              <a:rPr lang="fr-FR"/>
              <a:t>Shapiro wilk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553C210-708D-5744-9E17-6433B7A99DE0}"/>
              </a:ext>
            </a:extLst>
          </p:cNvPr>
          <p:cNvSpPr txBox="1">
            <a:spLocks/>
          </p:cNvSpPr>
          <p:nvPr/>
        </p:nvSpPr>
        <p:spPr>
          <a:xfrm>
            <a:off x="740229" y="236809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Kolmogorov Smirnof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C48012-312D-1242-AEA0-4380172548AF}"/>
              </a:ext>
            </a:extLst>
          </p:cNvPr>
          <p:cNvSpPr txBox="1"/>
          <p:nvPr/>
        </p:nvSpPr>
        <p:spPr>
          <a:xfrm>
            <a:off x="1550674" y="1712460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H0: </a:t>
            </a:r>
            <a:r>
              <a:rPr lang="en-US"/>
              <a:t>the population is normally distributed</a:t>
            </a:r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AC8425-53E3-E944-8BF4-B3101D288CB3}"/>
              </a:ext>
            </a:extLst>
          </p:cNvPr>
          <p:cNvSpPr/>
          <p:nvPr/>
        </p:nvSpPr>
        <p:spPr>
          <a:xfrm>
            <a:off x="1550674" y="3693659"/>
            <a:ext cx="93350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the equality of continuous (or discontinuous, see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2"/>
              </a:rPr>
              <a:t>Section 2.2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), one-dimensional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3" tooltip="Probability distribution"/>
              </a:rPr>
              <a:t>probability distributions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 that can be used to compare a </a:t>
            </a:r>
            <a:r>
              <a:rPr lang="en-US" b="0" i="0" u="none" strike="noStrike">
                <a:solidFill>
                  <a:srgbClr val="6B4BA1"/>
                </a:solidFill>
                <a:effectLst/>
                <a:latin typeface="-apple-system"/>
                <a:hlinkClick r:id="rId4" tooltip="Random sample"/>
              </a:rPr>
              <a:t>sample</a:t>
            </a:r>
            <a:r>
              <a:rPr lang="en-US" b="0" i="0">
                <a:solidFill>
                  <a:srgbClr val="222222"/>
                </a:solidFill>
                <a:effectLst/>
                <a:latin typeface="-apple-system"/>
              </a:rPr>
              <a:t> with a reference probability distribution</a:t>
            </a:r>
          </a:p>
          <a:p>
            <a:endParaRPr lang="en-US">
              <a:solidFill>
                <a:srgbClr val="222222"/>
              </a:solidFill>
              <a:latin typeface="-apple-system"/>
            </a:endParaRPr>
          </a:p>
          <a:p>
            <a:r>
              <a:rPr lang="en-US">
                <a:solidFill>
                  <a:srgbClr val="222222"/>
                </a:solidFill>
                <a:latin typeface="-apple-system"/>
              </a:rPr>
              <a:t>H0: </a:t>
            </a:r>
            <a:r>
              <a:rPr lang="en-US"/>
              <a:t>the </a:t>
            </a:r>
            <a:r>
              <a:rPr lang="en-US">
                <a:hlinkClick r:id="rId5" tooltip="Null hypothesis"/>
              </a:rPr>
              <a:t>null hypothesis</a:t>
            </a:r>
            <a:r>
              <a:rPr lang="en-US"/>
              <a:t> that the sample is drawn from the reference distribution</a:t>
            </a:r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15BB05B-E45B-EA4B-B782-420AF31EDAF7}"/>
              </a:ext>
            </a:extLst>
          </p:cNvPr>
          <p:cNvSpPr/>
          <p:nvPr/>
        </p:nvSpPr>
        <p:spPr>
          <a:xfrm>
            <a:off x="1175657" y="501922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hlinkClick r:id="rId6"/>
              </a:rPr>
              <a:t>https://en.m.wikipedia.org/wiki/Kolmogorov%E2%80%93Smirnov_test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73123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61F30-5ABF-1446-B0A5-A3747E357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23E2FF-8C4D-4E4E-AF1C-511DF04A3E9B}"/>
              </a:ext>
            </a:extLst>
          </p:cNvPr>
          <p:cNvSpPr txBox="1"/>
          <p:nvPr/>
        </p:nvSpPr>
        <p:spPr>
          <a:xfrm>
            <a:off x="925287" y="2373086"/>
            <a:ext cx="35092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Comment gaussianizer une variable</a:t>
            </a:r>
          </a:p>
          <a:p>
            <a:r>
              <a:rPr lang="fr-FR"/>
              <a:t>log transform</a:t>
            </a:r>
          </a:p>
          <a:p>
            <a:r>
              <a:rPr lang="fr-FR"/>
              <a:t>box cox 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12841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F62A5-E35D-DA47-8ECA-35AEFDB3B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1F4BA8-F7FB-D849-A97A-DFE950CF4D0B}"/>
              </a:ext>
            </a:extLst>
          </p:cNvPr>
          <p:cNvSpPr txBox="1"/>
          <p:nvPr/>
        </p:nvSpPr>
        <p:spPr>
          <a:xfrm>
            <a:off x="1001486" y="2198914"/>
            <a:ext cx="831253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auto-mpg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plotter les distributions des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les 2 tests sur les variables qui semblent le plus proches d'une gaussienne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log sur … et shapiro + 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appliquer boxcox sur …. et shapiro  + KS</a:t>
            </a:r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21508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D2E62-22D5-7A47-A5EE-3AFA80877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Sampling &amp; Bootstrapping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0562A-6A8D-7E47-BA9E-D2E6FE226A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52578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6AEE-6EE3-F64B-BE48-269AD85EB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Boostrapping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1079E-85BA-124D-BC8E-0AC55E574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sample with replacement – échantilloner avec remplacement</a:t>
            </a:r>
          </a:p>
          <a:p>
            <a:r>
              <a:rPr lang="fr-FR"/>
              <a:t>conservation de la distribution</a:t>
            </a:r>
          </a:p>
          <a:p>
            <a:r>
              <a:rPr lang="fr-FR"/>
              <a:t>pas assez de données =&gt; bootstrap</a:t>
            </a:r>
          </a:p>
          <a:p>
            <a:r>
              <a:rPr lang="en-US" i="1"/>
              <a:t>quantify the uncertainty associated with a given estimator or statistical learning method.</a:t>
            </a:r>
          </a:p>
          <a:p>
            <a:r>
              <a:rPr lang="en-US"/>
              <a:t>Confidence intervalle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45319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56AEE-6EE3-F64B-BE48-269AD85EB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Boostrapping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87B3D0-B730-A04F-8ACA-F79C6C2D9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The simple bootstrap method works as follows:</a:t>
            </a:r>
          </a:p>
          <a:p>
            <a:r>
              <a:rPr lang="en-US"/>
              <a:t>Given a data set of size n, sample from the data set n times with replacement</a:t>
            </a:r>
          </a:p>
          <a:p>
            <a:r>
              <a:rPr lang="en-US"/>
              <a:t>Repeat step 1 m times (e.g., m=10,000)</a:t>
            </a:r>
          </a:p>
          <a:p>
            <a:r>
              <a:rPr lang="en-US"/>
              <a:t>For each vector produced by step 1, calculate the statistic of interest (e.g., the mean)</a:t>
            </a:r>
          </a:p>
          <a:p>
            <a:r>
              <a:rPr lang="en-US"/>
              <a:t>The result is a distribution of the statistic (e.g., if the statistic of interest is the mean, and assuming you picked the right m and n is large enough, step 3 should result in a normal distribution)</a:t>
            </a:r>
          </a:p>
          <a:p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CB5E40-AA89-F34E-8020-AA8C9B8F941B}"/>
              </a:ext>
            </a:extLst>
          </p:cNvPr>
          <p:cNvSpPr/>
          <p:nvPr/>
        </p:nvSpPr>
        <p:spPr>
          <a:xfrm>
            <a:off x="1034142" y="6211669"/>
            <a:ext cx="111578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b="0" i="0">
                <a:solidFill>
                  <a:srgbClr val="222222"/>
                </a:solidFill>
                <a:effectLst/>
                <a:latin typeface="Helvetica Neue" panose="02000503000000020004" pitchFamily="2" charset="0"/>
                <a:hlinkClick r:id="rId2"/>
              </a:rPr>
              <a:t>Bootstrap Methods: Another Look at the Jackknife</a:t>
            </a:r>
            <a:endParaRPr lang="en-US" b="0" i="0">
              <a:solidFill>
                <a:srgbClr val="222222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>
                <a:hlinkClick r:id="rId3"/>
              </a:rPr>
              <a:t>https://medium.com/udemy-engineering/three-reasons-we-bootstrap-our-experimentation-data-80d6876ae6f2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30319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E0425-D69C-B447-A09D-97D8AA9B5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Boostrap example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3455E1-A4DD-A741-8C57-8A382C7844ED}"/>
              </a:ext>
            </a:extLst>
          </p:cNvPr>
          <p:cNvSpPr txBox="1"/>
          <p:nvPr/>
        </p:nvSpPr>
        <p:spPr>
          <a:xfrm>
            <a:off x="1175657" y="2623457"/>
            <a:ext cx="21723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a = [1,2,3,4,5,1,2,1,2]</a:t>
            </a:r>
          </a:p>
          <a:p>
            <a:r>
              <a:rPr lang="fr-FR"/>
              <a:t>scikit sample</a:t>
            </a:r>
          </a:p>
          <a:p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8F52156-11B4-A94C-9645-526194334601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hlinkClick r:id="rId2"/>
              </a:rPr>
              <a:t>https://machinelearningmastery.com/calculate-bootstrap-confidence-intervals-machine-learning-results-python/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44868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6106F-9FB7-174D-B0C0-F0F7BFE0B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p-hacking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0BF86-3350-4749-A8A5-AB7C64154C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67763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4E36AE-2633-E94A-942C-CF120CFD9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693" y="2587172"/>
            <a:ext cx="2959100" cy="4165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A875FC-DA0F-8E4F-950B-E703C9F62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758" y="0"/>
            <a:ext cx="246745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E23715-0F0C-4546-AE9F-8C5AD1C3B6BB}"/>
              </a:ext>
            </a:extLst>
          </p:cNvPr>
          <p:cNvSpPr txBox="1"/>
          <p:nvPr/>
        </p:nvSpPr>
        <p:spPr>
          <a:xfrm>
            <a:off x="402771" y="533400"/>
            <a:ext cx="268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The problem with p-values</a:t>
            </a:r>
          </a:p>
        </p:txBody>
      </p:sp>
    </p:spTree>
    <p:extLst>
      <p:ext uri="{BB962C8B-B14F-4D97-AF65-F5344CB8AC3E}">
        <p14:creationId xmlns:p14="http://schemas.microsoft.com/office/powerpoint/2010/main" val="3213976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CA2F8-F611-BB49-AB88-5B8BF3298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AB84F-B702-6E48-9882-C9A3207A0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/>
              <a:t>premiere chose a faire quand on reçoit un nouveau jeu de données</a:t>
            </a:r>
          </a:p>
          <a:p>
            <a:pPr lvl="1"/>
            <a:r>
              <a:rPr lang="fr-FR"/>
              <a:t>nature des variables</a:t>
            </a:r>
          </a:p>
          <a:p>
            <a:pPr lvl="1"/>
            <a:r>
              <a:rPr lang="fr-FR"/>
              <a:t>statistique</a:t>
            </a:r>
          </a:p>
          <a:p>
            <a:pPr lvl="1"/>
            <a:r>
              <a:rPr lang="fr-FR"/>
              <a:t>visualisation</a:t>
            </a:r>
          </a:p>
          <a:p>
            <a:r>
              <a:rPr lang="fr-FR"/>
              <a:t>data dictionnary: </a:t>
            </a:r>
            <a:r>
              <a:rPr lang="fr-FR">
                <a:hlinkClick r:id="rId2"/>
              </a:rPr>
              <a:t>les–arbres</a:t>
            </a:r>
            <a:r>
              <a:rPr lang="fr-FR"/>
              <a:t> sur opendata paris, </a:t>
            </a:r>
            <a:r>
              <a:rPr lang="fr-FR">
                <a:hlinkClick r:id="rId3"/>
              </a:rPr>
              <a:t>UCI</a:t>
            </a:r>
            <a:r>
              <a:rPr lang="fr-FR"/>
              <a:t> repository </a:t>
            </a:r>
          </a:p>
          <a:p>
            <a:endParaRPr lang="fr-FR"/>
          </a:p>
          <a:p>
            <a:pPr marL="0" indent="0">
              <a:buNone/>
            </a:pPr>
            <a:r>
              <a:rPr lang="fr-FR"/>
              <a:t>Explorer les données pourquoi?</a:t>
            </a:r>
          </a:p>
          <a:p>
            <a:r>
              <a:rPr lang="fr-FR"/>
              <a:t>- qualité des données: </a:t>
            </a:r>
          </a:p>
          <a:p>
            <a:pPr lvl="1"/>
            <a:r>
              <a:rPr lang="fr-FR"/>
              <a:t>valeurs manquantes, </a:t>
            </a:r>
          </a:p>
          <a:p>
            <a:pPr lvl="1"/>
            <a:r>
              <a:rPr lang="fr-FR"/>
              <a:t>outliers, </a:t>
            </a:r>
          </a:p>
          <a:p>
            <a:pPr lvl="1"/>
            <a:r>
              <a:rPr lang="fr-FR"/>
              <a:t>données aberrantes</a:t>
            </a:r>
          </a:p>
          <a:p>
            <a:r>
              <a:rPr lang="fr-FR"/>
              <a:t>propriétés statistiques des données</a:t>
            </a:r>
          </a:p>
          <a:p>
            <a:r>
              <a:rPr lang="fr-FR"/>
              <a:t>Transformations necessaires en fonction des modeles choisies</a:t>
            </a:r>
          </a:p>
        </p:txBody>
      </p:sp>
    </p:spTree>
    <p:extLst>
      <p:ext uri="{BB962C8B-B14F-4D97-AF65-F5344CB8AC3E}">
        <p14:creationId xmlns:p14="http://schemas.microsoft.com/office/powerpoint/2010/main" val="34259977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C614BF-B29D-624D-94C5-F82ACB02F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74300" cy="1460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B953A08-08FF-E945-A9C0-97E9FB9A054E}"/>
              </a:ext>
            </a:extLst>
          </p:cNvPr>
          <p:cNvSpPr/>
          <p:nvPr/>
        </p:nvSpPr>
        <p:spPr>
          <a:xfrm>
            <a:off x="6716638" y="1002268"/>
            <a:ext cx="5344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3"/>
              </a:rPr>
              <a:t>https://www.nature.com/articles/d41586-019-00857-9</a:t>
            </a:r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9A0187-4DC7-6F44-B3F4-E785AA002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700" y="1371600"/>
            <a:ext cx="7747062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6464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FD312C5-B922-F04D-ABC5-E04A63D51CB4}"/>
              </a:ext>
            </a:extLst>
          </p:cNvPr>
          <p:cNvSpPr/>
          <p:nvPr/>
        </p:nvSpPr>
        <p:spPr>
          <a:xfrm>
            <a:off x="3048000" y="120831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One reason to avoid such ‘dichotomania’ is that </a:t>
            </a:r>
            <a:r>
              <a:rPr lang="en-US" b="0" i="0" u="sng">
                <a:solidFill>
                  <a:srgbClr val="222222"/>
                </a:solidFill>
                <a:effectLst/>
                <a:latin typeface="Lora"/>
              </a:rPr>
              <a:t>all statistics, including </a:t>
            </a:r>
            <a:r>
              <a:rPr lang="en-US" b="0" i="1" u="sng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 u="sng">
                <a:solidFill>
                  <a:srgbClr val="222222"/>
                </a:solidFill>
                <a:effectLst/>
                <a:latin typeface="Lora"/>
              </a:rPr>
              <a:t> values and confidence intervals, naturally vary from study to study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, and often do so to a surprising degree. </a:t>
            </a:r>
          </a:p>
          <a:p>
            <a:endParaRPr lang="en-US">
              <a:solidFill>
                <a:srgbClr val="222222"/>
              </a:solidFill>
              <a:latin typeface="Lora"/>
            </a:endParaRPr>
          </a:p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In fact, random variation alone can easily lead to large disparities in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 values, far beyond falling just to either side of the 0.05 threshold. </a:t>
            </a:r>
          </a:p>
          <a:p>
            <a:endParaRPr lang="en-US">
              <a:solidFill>
                <a:srgbClr val="222222"/>
              </a:solidFill>
              <a:latin typeface="Lora"/>
            </a:endParaRPr>
          </a:p>
          <a:p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For example, even if researchers could conduct two perfect replication studies of some genuine effect, each with 80% power (chance) of achieving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&lt; 0.05, it would not be very surprising for one to obtain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&lt; 0.01 and the other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 &gt; 0.30. Whether a </a:t>
            </a:r>
            <a:r>
              <a:rPr lang="en-US" b="0" i="1">
                <a:solidFill>
                  <a:srgbClr val="222222"/>
                </a:solidFill>
                <a:effectLst/>
                <a:latin typeface="Lora"/>
              </a:rPr>
              <a:t>P</a:t>
            </a:r>
            <a:r>
              <a:rPr lang="en-US" b="0" i="0">
                <a:solidFill>
                  <a:srgbClr val="222222"/>
                </a:solidFill>
                <a:effectLst/>
                <a:latin typeface="Lora"/>
              </a:rPr>
              <a:t> value is small or large, caution is warranted.</a:t>
            </a:r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CD8C66-B35A-BF4C-AD66-A295301014BB}"/>
              </a:ext>
            </a:extLst>
          </p:cNvPr>
          <p:cNvSpPr/>
          <p:nvPr/>
        </p:nvSpPr>
        <p:spPr>
          <a:xfrm>
            <a:off x="3048000" y="5280354"/>
            <a:ext cx="53447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hlinkClick r:id="rId2"/>
              </a:rPr>
              <a:t>https://www.nature.com/articles/d41586-019-00857-9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023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EF47A-3EE9-384B-B83A-C9FF2A23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Appliquer le bootstrap pour calculer la p-value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6C1D5-FD9B-5E4E-9581-0426B39B9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04203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326E-04A8-DF4E-BFEA-510F9845B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 vous – bootstrapping the p-value</a:t>
            </a:r>
          </a:p>
        </p:txBody>
      </p:sp>
    </p:spTree>
    <p:extLst>
      <p:ext uri="{BB962C8B-B14F-4D97-AF65-F5344CB8AC3E}">
        <p14:creationId xmlns:p14="http://schemas.microsoft.com/office/powerpoint/2010/main" val="254140273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56E53-C558-4E43-9D48-C3E9F405B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Recap et exercices</a:t>
            </a:r>
          </a:p>
        </p:txBody>
      </p:sp>
    </p:spTree>
    <p:extLst>
      <p:ext uri="{BB962C8B-B14F-4D97-AF65-F5344CB8AC3E}">
        <p14:creationId xmlns:p14="http://schemas.microsoft.com/office/powerpoint/2010/main" val="1954961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D83FD-B1E4-954D-A45D-6EA52C85E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Matplotlib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2C3C7-53F4-A34D-B1D9-3491141BC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gallery</a:t>
            </a:r>
          </a:p>
          <a:p>
            <a:r>
              <a:rPr lang="fr-FR"/>
              <a:t>structure d'une figure:</a:t>
            </a:r>
          </a:p>
          <a:p>
            <a:pPr lvl="1"/>
            <a:r>
              <a:rPr lang="fr-FR"/>
              <a:t>import matplotlib.pyplot as plt</a:t>
            </a:r>
          </a:p>
          <a:p>
            <a:pPr lvl="1"/>
            <a:r>
              <a:rPr lang="fr-FR"/>
              <a:t>définir la figure: fig, ax = plt.subplots(1,1, figsize = (8,6))</a:t>
            </a:r>
          </a:p>
          <a:p>
            <a:pPr lvl="1"/>
            <a:r>
              <a:rPr lang="fr-FR"/>
              <a:t>plt.scatter(df. …., color = blue, label = '', …)</a:t>
            </a:r>
          </a:p>
          <a:p>
            <a:pPr lvl="1"/>
            <a:r>
              <a:rPr lang="fr-FR"/>
              <a:t>plt.tight_layout()</a:t>
            </a:r>
          </a:p>
          <a:p>
            <a:pPr lvl="1"/>
            <a:r>
              <a:rPr lang="fr-FR"/>
              <a:t>plt.legend()</a:t>
            </a:r>
          </a:p>
          <a:p>
            <a:pPr lvl="1"/>
            <a:r>
              <a:rPr lang="fr-FR"/>
              <a:t>plt.grid()</a:t>
            </a:r>
          </a:p>
          <a:p>
            <a:pPr lvl="1"/>
            <a:r>
              <a:rPr lang="fr-FR"/>
              <a:t>…</a:t>
            </a:r>
          </a:p>
          <a:p>
            <a:endParaRPr lang="fr-FR"/>
          </a:p>
          <a:p>
            <a:pPr lvl="1"/>
            <a:endParaRPr lang="fr-FR"/>
          </a:p>
          <a:p>
            <a:pPr lvl="1"/>
            <a:endParaRPr lang="fr-FR"/>
          </a:p>
          <a:p>
            <a:pPr lvl="1"/>
            <a:endParaRPr lang="fr-FR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0048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B1E4557-CE4E-504A-BCB2-BCE45B6C37AD}"/>
              </a:ext>
            </a:extLst>
          </p:cNvPr>
          <p:cNvSpPr/>
          <p:nvPr/>
        </p:nvSpPr>
        <p:spPr>
          <a:xfrm>
            <a:off x="1338943" y="5620435"/>
            <a:ext cx="102434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/>
              <a:t>https://towardsdatascience.com/bar-chart-race-in-python-with-matplotlib-8e687a5c8a41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C6BC55-1391-E24A-A665-158162ECA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1809750"/>
            <a:ext cx="57658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972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FDA74-2393-E447-BC97-85588B24B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Seaborn &amp; plot.ly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5046A-7127-724B-89AF-48DEF4370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Seaborn: couche au dessus de matplotlib</a:t>
            </a:r>
          </a:p>
          <a:p>
            <a:pPr lvl="1"/>
            <a:r>
              <a:rPr lang="fr-FR"/>
              <a:t>graphes plus sympatiques</a:t>
            </a:r>
          </a:p>
          <a:p>
            <a:r>
              <a:rPr lang="fr-FR"/>
              <a:t>gallery</a:t>
            </a:r>
          </a:p>
          <a:p>
            <a:r>
              <a:rPr lang="fr-FR"/>
              <a:t>sns.despine</a:t>
            </a:r>
          </a:p>
        </p:txBody>
      </p:sp>
    </p:spTree>
    <p:extLst>
      <p:ext uri="{BB962C8B-B14F-4D97-AF65-F5344CB8AC3E}">
        <p14:creationId xmlns:p14="http://schemas.microsoft.com/office/powerpoint/2010/main" val="3602527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D7FEC-58AE-D84F-A871-4A6E3FA4B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Best practice en dataviz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C5BF66-BEFE-1F49-A404-2E1A6F689B70}"/>
              </a:ext>
            </a:extLst>
          </p:cNvPr>
          <p:cNvSpPr txBox="1"/>
          <p:nvPr/>
        </p:nvSpPr>
        <p:spPr>
          <a:xfrm>
            <a:off x="1066800" y="1981200"/>
            <a:ext cx="551465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Ne pas surcharger la figure!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enlever les axes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/>
              <a:t>mettre les chiffres dans la figure la ou ils sont relevant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/>
          </a:p>
          <a:p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9E2DE-482F-774A-9001-7BCD19070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485" y="4102882"/>
            <a:ext cx="7725229" cy="2389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140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C0AB55-15AD-B143-AFBB-5837C12E9BE0}"/>
              </a:ext>
            </a:extLst>
          </p:cNvPr>
          <p:cNvSpPr txBox="1"/>
          <p:nvPr/>
        </p:nvSpPr>
        <p:spPr>
          <a:xfrm>
            <a:off x="1338943" y="620486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/>
              <a:t>reduce clutter</a:t>
            </a:r>
          </a:p>
        </p:txBody>
      </p:sp>
    </p:spTree>
    <p:extLst>
      <p:ext uri="{BB962C8B-B14F-4D97-AF65-F5344CB8AC3E}">
        <p14:creationId xmlns:p14="http://schemas.microsoft.com/office/powerpoint/2010/main" val="539001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4346</TotalTime>
  <Words>1451</Words>
  <Application>Microsoft Macintosh PowerPoint</Application>
  <PresentationFormat>Widescreen</PresentationFormat>
  <Paragraphs>259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-apple-system</vt:lpstr>
      <vt:lpstr>Arial</vt:lpstr>
      <vt:lpstr>Calibri</vt:lpstr>
      <vt:lpstr>Calibri Light</vt:lpstr>
      <vt:lpstr>Helvetica Neue</vt:lpstr>
      <vt:lpstr>Lora</vt:lpstr>
      <vt:lpstr>Office Theme</vt:lpstr>
      <vt:lpstr>Exploration 1 &amp; tests statistiques</vt:lpstr>
      <vt:lpstr>Programme de la journée</vt:lpstr>
      <vt:lpstr>PowerPoint Presentation</vt:lpstr>
      <vt:lpstr>Exploration</vt:lpstr>
      <vt:lpstr>Matplotlib</vt:lpstr>
      <vt:lpstr>PowerPoint Presentation</vt:lpstr>
      <vt:lpstr>Seaborn &amp; plot.ly</vt:lpstr>
      <vt:lpstr>Best practice en dataviz</vt:lpstr>
      <vt:lpstr>PowerPoint Presentation</vt:lpstr>
      <vt:lpstr>Stop using pie charts!</vt:lpstr>
      <vt:lpstr>Barcharts</vt:lpstr>
      <vt:lpstr>Scatterplots</vt:lpstr>
      <vt:lpstr>Histogram</vt:lpstr>
      <vt:lpstr>Boxplot</vt:lpstr>
      <vt:lpstr>A vous</vt:lpstr>
      <vt:lpstr>Tests statistiques</vt:lpstr>
      <vt:lpstr>Ex: Moyenne de 2 populations</vt:lpstr>
      <vt:lpstr>difference des moyennes – t-test</vt:lpstr>
      <vt:lpstr>test stats 101</vt:lpstr>
      <vt:lpstr>Application taille F/G</vt:lpstr>
      <vt:lpstr>Applications avec la librairie scipy</vt:lpstr>
      <vt:lpstr>A vous</vt:lpstr>
      <vt:lpstr>Subtilité </vt:lpstr>
      <vt:lpstr>A vous - Les voitures</vt:lpstr>
      <vt:lpstr>Distribution gaussienne</vt:lpstr>
      <vt:lpstr>Distribution gaussienne – normal distribution</vt:lpstr>
      <vt:lpstr>Pourquoi distribution normalle est importante en machine learning</vt:lpstr>
      <vt:lpstr>Theoreme central limite</vt:lpstr>
      <vt:lpstr>PowerPoint Presentation</vt:lpstr>
      <vt:lpstr>Distribution normal - gaussienne</vt:lpstr>
      <vt:lpstr>Shapiro wilk</vt:lpstr>
      <vt:lpstr>PowerPoint Presentation</vt:lpstr>
      <vt:lpstr>A vous</vt:lpstr>
      <vt:lpstr>Sampling &amp; Bootstrapping</vt:lpstr>
      <vt:lpstr>Boostrapping</vt:lpstr>
      <vt:lpstr>Boostrapping</vt:lpstr>
      <vt:lpstr>Boostrap example</vt:lpstr>
      <vt:lpstr>p-hacking</vt:lpstr>
      <vt:lpstr>PowerPoint Presentation</vt:lpstr>
      <vt:lpstr>PowerPoint Presentation</vt:lpstr>
      <vt:lpstr>PowerPoint Presentation</vt:lpstr>
      <vt:lpstr>Appliquer le bootstrap pour calculer la p-value</vt:lpstr>
      <vt:lpstr>A vous – bootstrapping the p-value</vt:lpstr>
      <vt:lpstr>Recap et exercices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 1 &amp; tests statistiques</dc:title>
  <dc:creator>Alex Perrier</dc:creator>
  <cp:lastModifiedBy>Alex Perrier</cp:lastModifiedBy>
  <cp:revision>49</cp:revision>
  <dcterms:created xsi:type="dcterms:W3CDTF">2019-09-07T17:33:54Z</dcterms:created>
  <dcterms:modified xsi:type="dcterms:W3CDTF">2019-09-10T17:59:56Z</dcterms:modified>
</cp:coreProperties>
</file>

<file path=docProps/thumbnail.jpeg>
</file>